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8" r:id="rId3"/>
    <p:sldId id="261" r:id="rId4"/>
    <p:sldId id="266" r:id="rId5"/>
    <p:sldId id="265" r:id="rId6"/>
    <p:sldId id="267" r:id="rId7"/>
    <p:sldId id="260" r:id="rId8"/>
    <p:sldId id="264" r:id="rId9"/>
    <p:sldId id="263" r:id="rId10"/>
    <p:sldId id="262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54" d="100"/>
          <a:sy n="54" d="100"/>
        </p:scale>
        <p:origin x="677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5466A5-2FAD-4C86-A9D8-391A085995BA}" type="datetimeFigureOut">
              <a:rPr lang="en-US" smtClean="0"/>
              <a:t>9/27/2021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D42692-0427-4216-8DDA-334054AFD4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80642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5466A5-2FAD-4C86-A9D8-391A085995BA}" type="datetimeFigureOut">
              <a:rPr lang="en-US" smtClean="0"/>
              <a:t>9/27/2021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D42692-0427-4216-8DDA-334054AFD4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10378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5466A5-2FAD-4C86-A9D8-391A085995BA}" type="datetimeFigureOut">
              <a:rPr lang="en-US" smtClean="0"/>
              <a:t>9/27/2021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D42692-0427-4216-8DDA-334054AFD4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85323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5466A5-2FAD-4C86-A9D8-391A085995BA}" type="datetimeFigureOut">
              <a:rPr lang="en-US" smtClean="0"/>
              <a:t>9/27/2021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D42692-0427-4216-8DDA-334054AFD4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57099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5466A5-2FAD-4C86-A9D8-391A085995BA}" type="datetimeFigureOut">
              <a:rPr lang="en-US" smtClean="0"/>
              <a:t>9/27/2021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D42692-0427-4216-8DDA-334054AFD4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11981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5466A5-2FAD-4C86-A9D8-391A085995BA}" type="datetimeFigureOut">
              <a:rPr lang="en-US" smtClean="0"/>
              <a:t>9/27/2021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D42692-0427-4216-8DDA-334054AFD4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86848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5466A5-2FAD-4C86-A9D8-391A085995BA}" type="datetimeFigureOut">
              <a:rPr lang="en-US" smtClean="0"/>
              <a:t>9/27/2021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D42692-0427-4216-8DDA-334054AFD4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68373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5466A5-2FAD-4C86-A9D8-391A085995BA}" type="datetimeFigureOut">
              <a:rPr lang="en-US" smtClean="0"/>
              <a:t>9/27/2021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D42692-0427-4216-8DDA-334054AFD4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56961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5466A5-2FAD-4C86-A9D8-391A085995BA}" type="datetimeFigureOut">
              <a:rPr lang="en-US" smtClean="0"/>
              <a:t>9/27/2021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D42692-0427-4216-8DDA-334054AFD4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47477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5466A5-2FAD-4C86-A9D8-391A085995BA}" type="datetimeFigureOut">
              <a:rPr lang="en-US" smtClean="0"/>
              <a:t>9/27/2021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D42692-0427-4216-8DDA-334054AFD4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91458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5466A5-2FAD-4C86-A9D8-391A085995BA}" type="datetimeFigureOut">
              <a:rPr lang="en-US" smtClean="0"/>
              <a:t>9/27/2021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D42692-0427-4216-8DDA-334054AFD4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3447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5466A5-2FAD-4C86-A9D8-391A085995BA}" type="datetimeFigureOut">
              <a:rPr lang="en-US" smtClean="0"/>
              <a:t>9/27/2021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D42692-0427-4216-8DDA-334054AFD4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14540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Political Science</a:t>
            </a:r>
            <a:br>
              <a:rPr lang="en-US" dirty="0" smtClean="0"/>
            </a:br>
            <a:r>
              <a:rPr lang="en-US" dirty="0" smtClean="0"/>
              <a:t>Introduction </a:t>
            </a:r>
            <a:br>
              <a:rPr lang="en-US" dirty="0" smtClean="0"/>
            </a:br>
            <a:r>
              <a:rPr lang="en-US" dirty="0" smtClean="0"/>
              <a:t>Lecture 9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Marem Buzurtanova </a:t>
            </a:r>
          </a:p>
          <a:p>
            <a:r>
              <a:rPr lang="en-US" dirty="0" smtClean="0"/>
              <a:t>Al-Farabi KazNU </a:t>
            </a:r>
          </a:p>
          <a:p>
            <a:r>
              <a:rPr lang="en-US" dirty="0" smtClean="0"/>
              <a:t>Almaty </a:t>
            </a:r>
            <a:r>
              <a:rPr lang="en-US" dirty="0" smtClean="0"/>
              <a:t>202</a:t>
            </a:r>
            <a:r>
              <a:rPr lang="ru-RU" smtClean="0"/>
              <a:t>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425305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420688"/>
          </a:xfrm>
        </p:spPr>
        <p:txBody>
          <a:bodyPr>
            <a:normAutofit/>
          </a:bodyPr>
          <a:lstStyle/>
          <a:p>
            <a:pPr algn="r"/>
            <a:r>
              <a:rPr lang="en-US" sz="1000" b="1" dirty="0" smtClean="0"/>
              <a:t>Political Science, Introduction, Lecture 9</a:t>
            </a:r>
            <a:endParaRPr lang="en-US" sz="1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57263"/>
            <a:ext cx="10515600" cy="5219700"/>
          </a:xfrm>
        </p:spPr>
        <p:txBody>
          <a:bodyPr/>
          <a:lstStyle/>
          <a:p>
            <a:pPr marL="0" indent="0" algn="ctr">
              <a:buNone/>
            </a:pPr>
            <a:r>
              <a:rPr lang="en-GB" b="1" cap="all" dirty="0" smtClean="0"/>
              <a:t>Power </a:t>
            </a:r>
          </a:p>
          <a:p>
            <a:pPr marL="0" indent="0" algn="ctr">
              <a:buNone/>
            </a:pPr>
            <a:endParaRPr lang="en-GB" cap="all" dirty="0" smtClean="0"/>
          </a:p>
          <a:p>
            <a:pPr marL="0" indent="0">
              <a:buNone/>
            </a:pPr>
            <a:r>
              <a:rPr lang="en-GB" dirty="0" smtClean="0"/>
              <a:t>Power is a capacity to impose one’s will upon someone, to alter and manage one’s behaviour. According to </a:t>
            </a:r>
            <a:r>
              <a:rPr lang="en-GB" dirty="0" err="1" smtClean="0"/>
              <a:t>M.Weber</a:t>
            </a:r>
            <a:r>
              <a:rPr lang="en-GB" dirty="0" smtClean="0"/>
              <a:t>, power comes from:</a:t>
            </a:r>
          </a:p>
          <a:p>
            <a:r>
              <a:rPr lang="en-US" dirty="0" smtClean="0"/>
              <a:t>Violence (physical force, threat of use of force);</a:t>
            </a:r>
          </a:p>
          <a:p>
            <a:r>
              <a:rPr lang="en-US" dirty="0" smtClean="0"/>
              <a:t>Authority (family and social ties, charisma, expert (special) knowledge, faith);</a:t>
            </a:r>
          </a:p>
          <a:p>
            <a:r>
              <a:rPr lang="en-US" dirty="0" smtClean="0"/>
              <a:t>Law (position and authority, control over resources, custom and tradition).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96230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420688"/>
          </a:xfrm>
        </p:spPr>
        <p:txBody>
          <a:bodyPr>
            <a:normAutofit/>
          </a:bodyPr>
          <a:lstStyle/>
          <a:p>
            <a:pPr algn="r"/>
            <a:r>
              <a:rPr lang="en-US" sz="1000" b="1" dirty="0" smtClean="0"/>
              <a:t>Political Science, Introduction, Lecture 9</a:t>
            </a:r>
            <a:endParaRPr lang="en-US" sz="1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57263"/>
            <a:ext cx="10515600" cy="52197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LECTURE 9 </a:t>
            </a:r>
            <a:r>
              <a:rPr lang="en-US" dirty="0"/>
              <a:t> </a:t>
            </a:r>
            <a:r>
              <a:rPr lang="en-US" dirty="0" smtClean="0"/>
              <a:t>covers the following;</a:t>
            </a:r>
          </a:p>
          <a:p>
            <a:pPr marL="0" indent="0">
              <a:buNone/>
            </a:pPr>
            <a:r>
              <a:rPr lang="en-US" dirty="0" smtClean="0"/>
              <a:t>1.	Political Science, its Scope and Focus:</a:t>
            </a:r>
          </a:p>
          <a:p>
            <a:pPr marL="0" indent="0">
              <a:buNone/>
            </a:pPr>
            <a:r>
              <a:rPr lang="en-US" dirty="0" smtClean="0"/>
              <a:t>	1.1.	Subject of Study, Level and Unit of Analysis;</a:t>
            </a:r>
          </a:p>
          <a:p>
            <a:pPr marL="0" indent="0">
              <a:buNone/>
            </a:pPr>
            <a:r>
              <a:rPr lang="en-US" dirty="0" smtClean="0"/>
              <a:t>2.	Political Science, its Categories:</a:t>
            </a:r>
          </a:p>
          <a:p>
            <a:pPr marL="0" indent="0">
              <a:buNone/>
            </a:pPr>
            <a:r>
              <a:rPr lang="en-US" dirty="0" smtClean="0"/>
              <a:t>	2.1.	Politics;</a:t>
            </a:r>
          </a:p>
          <a:p>
            <a:pPr marL="0" indent="0">
              <a:buNone/>
            </a:pPr>
            <a:r>
              <a:rPr lang="en-US" dirty="0" smtClean="0"/>
              <a:t>	2.2.	Power and Political Power;</a:t>
            </a:r>
          </a:p>
          <a:p>
            <a:pPr marL="0" indent="0">
              <a:buNone/>
            </a:pPr>
            <a:r>
              <a:rPr lang="en-US" dirty="0" smtClean="0"/>
              <a:t>	2.3.	State;</a:t>
            </a:r>
          </a:p>
          <a:p>
            <a:pPr marL="0" indent="0">
              <a:buNone/>
            </a:pPr>
            <a:r>
              <a:rPr lang="en-US" dirty="0" smtClean="0"/>
              <a:t>	2.4.	Political Actor and Political Action;</a:t>
            </a:r>
          </a:p>
          <a:p>
            <a:pPr marL="0" indent="0">
              <a:buNone/>
            </a:pPr>
            <a:r>
              <a:rPr lang="en-US" dirty="0" smtClean="0"/>
              <a:t>	2.5.	Political Choice and Political Behavior. 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4768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420688"/>
          </a:xfrm>
        </p:spPr>
        <p:txBody>
          <a:bodyPr>
            <a:normAutofit/>
          </a:bodyPr>
          <a:lstStyle/>
          <a:p>
            <a:pPr algn="r"/>
            <a:r>
              <a:rPr lang="en-US" sz="1000" b="1" dirty="0" smtClean="0"/>
              <a:t>Political Science, Introduction, Lecture 9</a:t>
            </a:r>
            <a:endParaRPr lang="en-US" sz="1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57263"/>
            <a:ext cx="10515600" cy="5219700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en-GB" b="1" dirty="0" smtClean="0"/>
              <a:t>Terms and Notion in Political </a:t>
            </a:r>
            <a:r>
              <a:rPr lang="en-GB" b="1" dirty="0"/>
              <a:t>S</a:t>
            </a:r>
            <a:r>
              <a:rPr lang="en-GB" b="1" dirty="0" smtClean="0"/>
              <a:t>cience</a:t>
            </a:r>
          </a:p>
          <a:p>
            <a:pPr marL="0" indent="0">
              <a:buNone/>
            </a:pPr>
            <a:endParaRPr lang="en-GB" dirty="0"/>
          </a:p>
          <a:p>
            <a:pPr marL="0" indent="0" algn="ctr">
              <a:buNone/>
            </a:pPr>
            <a:r>
              <a:rPr lang="en-GB" b="1" i="1" cap="all" dirty="0" smtClean="0"/>
              <a:t>Power</a:t>
            </a:r>
            <a:r>
              <a:rPr lang="en-GB" cap="all" dirty="0" smtClean="0"/>
              <a:t>	 		</a:t>
            </a:r>
            <a:r>
              <a:rPr lang="en-GB" sz="4000" cap="all" dirty="0" smtClean="0">
                <a:latin typeface="Arial Black" panose="020B0A04020102020204" pitchFamily="34" charset="0"/>
              </a:rPr>
              <a:t>government </a:t>
            </a:r>
          </a:p>
          <a:p>
            <a:pPr marL="0" indent="0" algn="ctr">
              <a:buNone/>
            </a:pPr>
            <a:r>
              <a:rPr lang="en-GB" b="1" i="1" cap="all" dirty="0" smtClean="0">
                <a:latin typeface="Comic Sans MS" panose="030F0702030302020204" pitchFamily="66" charset="0"/>
              </a:rPr>
              <a:t>Political power</a:t>
            </a:r>
          </a:p>
          <a:p>
            <a:pPr marL="0" indent="0" algn="ctr">
              <a:buNone/>
            </a:pPr>
            <a:r>
              <a:rPr lang="en-GB" cap="all" dirty="0" smtClean="0">
                <a:latin typeface="Algerian" panose="04020705040A02060702" pitchFamily="82" charset="0"/>
              </a:rPr>
              <a:t>State 	</a:t>
            </a:r>
            <a:r>
              <a:rPr lang="en-GB" cap="all" dirty="0" smtClean="0"/>
              <a:t>	type of government 		</a:t>
            </a:r>
            <a:r>
              <a:rPr lang="en-GB" i="1" cap="all" dirty="0" smtClean="0">
                <a:latin typeface="Brush Script MT" panose="03060802040406070304" pitchFamily="66" charset="0"/>
              </a:rPr>
              <a:t>constitution </a:t>
            </a:r>
          </a:p>
          <a:p>
            <a:pPr marL="0" indent="0" algn="ctr">
              <a:buNone/>
            </a:pPr>
            <a:r>
              <a:rPr lang="en-GB" b="1" u="sng" cap="all" dirty="0" smtClean="0">
                <a:latin typeface="Arial Black" panose="020B0A04020102020204" pitchFamily="34" charset="0"/>
              </a:rPr>
              <a:t>Political action</a:t>
            </a:r>
          </a:p>
          <a:p>
            <a:pPr marL="0" indent="0" algn="ctr">
              <a:buNone/>
            </a:pPr>
            <a:r>
              <a:rPr lang="en-GB" sz="4800" cap="all" dirty="0" smtClean="0">
                <a:latin typeface="Eras Bold ITC" panose="020B0907030504020204" pitchFamily="34" charset="0"/>
              </a:rPr>
              <a:t>Political actor </a:t>
            </a:r>
            <a:r>
              <a:rPr lang="en-GB" cap="all" dirty="0" smtClean="0"/>
              <a:t>		</a:t>
            </a:r>
          </a:p>
          <a:p>
            <a:pPr marL="0" indent="0" algn="ctr">
              <a:buNone/>
            </a:pPr>
            <a:r>
              <a:rPr lang="en-GB" u="sng" cap="all" dirty="0" smtClean="0">
                <a:latin typeface="Arial Narrow" panose="020B0606020202030204" pitchFamily="34" charset="0"/>
              </a:rPr>
              <a:t>political instruction</a:t>
            </a:r>
            <a:endParaRPr lang="en-GB" cap="all" dirty="0" smtClean="0"/>
          </a:p>
          <a:p>
            <a:pPr marL="0" indent="0" algn="ctr">
              <a:buNone/>
            </a:pPr>
            <a:r>
              <a:rPr lang="en-GB" cap="all" dirty="0" smtClean="0">
                <a:latin typeface="Gill Sans Ultra Bold" panose="020B0A02020104020203" pitchFamily="34" charset="0"/>
              </a:rPr>
              <a:t>Political choice </a:t>
            </a:r>
            <a:r>
              <a:rPr lang="en-GB" cap="all" dirty="0" smtClean="0"/>
              <a:t>	</a:t>
            </a:r>
            <a:r>
              <a:rPr lang="en-GB" sz="4300" i="1" cap="all" dirty="0" smtClean="0"/>
              <a:t>legitimacy of power	</a:t>
            </a:r>
          </a:p>
          <a:p>
            <a:pPr marL="0" indent="0" algn="ctr">
              <a:buNone/>
            </a:pPr>
            <a:r>
              <a:rPr lang="en-GB" cap="all" dirty="0" smtClean="0">
                <a:latin typeface="Georgia" panose="02040502050405020303" pitchFamily="18" charset="0"/>
              </a:rPr>
              <a:t>political party</a:t>
            </a:r>
            <a:r>
              <a:rPr lang="en-GB" cap="all" dirty="0" smtClean="0"/>
              <a:t>		Political behaviour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79446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420688"/>
          </a:xfrm>
        </p:spPr>
        <p:txBody>
          <a:bodyPr>
            <a:normAutofit/>
          </a:bodyPr>
          <a:lstStyle/>
          <a:p>
            <a:pPr algn="r"/>
            <a:r>
              <a:rPr lang="en-US" sz="1000" b="1" dirty="0" smtClean="0"/>
              <a:t>Political Science, Introduction, Lecture 9</a:t>
            </a:r>
            <a:endParaRPr lang="en-US" sz="1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57263"/>
            <a:ext cx="10515600" cy="52197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b="1" dirty="0" smtClean="0"/>
              <a:t>Why do we need political science?</a:t>
            </a:r>
          </a:p>
          <a:p>
            <a:pPr marL="0" indent="0">
              <a:buNone/>
            </a:pPr>
            <a:r>
              <a:rPr lang="en-US" sz="3600" b="1" dirty="0" smtClean="0"/>
              <a:t>-	to learn, to gain new knowledge and systematize the existing knowledge about the political;</a:t>
            </a:r>
          </a:p>
          <a:p>
            <a:pPr marL="0" indent="0">
              <a:buNone/>
            </a:pPr>
            <a:r>
              <a:rPr lang="en-US" sz="3600" b="1" dirty="0" smtClean="0"/>
              <a:t>-	to form a system of values, to assess political decisions, political institutions, political events;</a:t>
            </a:r>
          </a:p>
          <a:p>
            <a:pPr marL="0" indent="0">
              <a:buNone/>
            </a:pPr>
            <a:r>
              <a:rPr lang="en-US" sz="3600" b="1" dirty="0" smtClean="0"/>
              <a:t>-	to build theories and methodologies to study the political;</a:t>
            </a:r>
          </a:p>
          <a:p>
            <a:pPr marL="0" indent="0">
              <a:buNone/>
            </a:pPr>
            <a:r>
              <a:rPr lang="en-US" sz="3600" b="1" dirty="0" smtClean="0"/>
              <a:t>-	to socialize in a political environment;</a:t>
            </a:r>
          </a:p>
          <a:p>
            <a:pPr marL="0" indent="0">
              <a:buNone/>
            </a:pPr>
            <a:r>
              <a:rPr lang="en-US" sz="3600" b="1" dirty="0" smtClean="0"/>
              <a:t>-	to make prognoses about the political processes.</a:t>
            </a:r>
            <a:endParaRPr lang="en-US" sz="3600" b="1" dirty="0"/>
          </a:p>
        </p:txBody>
      </p:sp>
    </p:spTree>
    <p:extLst>
      <p:ext uri="{BB962C8B-B14F-4D97-AF65-F5344CB8AC3E}">
        <p14:creationId xmlns:p14="http://schemas.microsoft.com/office/powerpoint/2010/main" val="22476026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420688"/>
          </a:xfrm>
        </p:spPr>
        <p:txBody>
          <a:bodyPr>
            <a:normAutofit/>
          </a:bodyPr>
          <a:lstStyle/>
          <a:p>
            <a:pPr algn="r"/>
            <a:r>
              <a:rPr lang="en-US" sz="1000" b="1" dirty="0" smtClean="0"/>
              <a:t>Political Science, Introduction, Lecture 9</a:t>
            </a:r>
            <a:endParaRPr lang="en-US" sz="1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57263"/>
            <a:ext cx="10515600" cy="52197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 smtClean="0"/>
              <a:t>Subfields of Political Science:</a:t>
            </a:r>
          </a:p>
          <a:p>
            <a:r>
              <a:rPr lang="en-US" dirty="0" smtClean="0"/>
              <a:t>comparative politics, </a:t>
            </a:r>
          </a:p>
          <a:p>
            <a:r>
              <a:rPr lang="en-US" dirty="0" smtClean="0"/>
              <a:t>political economy, </a:t>
            </a:r>
          </a:p>
          <a:p>
            <a:r>
              <a:rPr lang="en-US" dirty="0" smtClean="0"/>
              <a:t>international relations, </a:t>
            </a:r>
          </a:p>
          <a:p>
            <a:r>
              <a:rPr lang="en-US" dirty="0" smtClean="0"/>
              <a:t>political theory, </a:t>
            </a:r>
          </a:p>
          <a:p>
            <a:r>
              <a:rPr lang="en-US" dirty="0" smtClean="0"/>
              <a:t>public administration, </a:t>
            </a:r>
          </a:p>
          <a:p>
            <a:r>
              <a:rPr lang="en-US" dirty="0" smtClean="0"/>
              <a:t>public policy,</a:t>
            </a:r>
          </a:p>
          <a:p>
            <a:r>
              <a:rPr lang="en-US" dirty="0" smtClean="0"/>
              <a:t>and political methodology. </a:t>
            </a:r>
          </a:p>
          <a:p>
            <a:pPr marL="0" indent="0">
              <a:buNone/>
            </a:pPr>
            <a:r>
              <a:rPr lang="en-US" dirty="0"/>
              <a:t>P</a:t>
            </a:r>
            <a:r>
              <a:rPr lang="en-US" dirty="0" smtClean="0"/>
              <a:t>olitical science 		economics, law, sociology, history, philosophy, human geography, journalism, political anthropology and social policy. </a:t>
            </a:r>
            <a:endParaRPr lang="en-US" dirty="0"/>
          </a:p>
        </p:txBody>
      </p:sp>
      <p:sp>
        <p:nvSpPr>
          <p:cNvPr id="4" name="Left Arrow 3"/>
          <p:cNvSpPr/>
          <p:nvPr/>
        </p:nvSpPr>
        <p:spPr>
          <a:xfrm>
            <a:off x="3286125" y="5143501"/>
            <a:ext cx="1085850" cy="285750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18307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420688"/>
          </a:xfrm>
        </p:spPr>
        <p:txBody>
          <a:bodyPr>
            <a:normAutofit/>
          </a:bodyPr>
          <a:lstStyle/>
          <a:p>
            <a:pPr algn="r"/>
            <a:r>
              <a:rPr lang="en-US" sz="1000" b="1" dirty="0" smtClean="0"/>
              <a:t>Political Science, Introduction, Lecture 9</a:t>
            </a:r>
            <a:endParaRPr lang="en-US" sz="1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957263"/>
            <a:ext cx="10855569" cy="5219700"/>
          </a:xfrm>
        </p:spPr>
        <p:txBody>
          <a:bodyPr>
            <a:normAutofit/>
          </a:bodyPr>
          <a:lstStyle/>
          <a:p>
            <a:pPr marL="0" indent="0" algn="r">
              <a:buNone/>
            </a:pPr>
            <a:r>
              <a:rPr lang="en-US" b="1" cap="all" dirty="0" smtClean="0"/>
              <a:t>Political science is a science of politics</a:t>
            </a:r>
          </a:p>
          <a:p>
            <a:pPr marL="0" indent="0">
              <a:buNone/>
            </a:pPr>
            <a:endParaRPr lang="en-US" dirty="0"/>
          </a:p>
          <a:p>
            <a:pPr marL="0" indent="0" algn="r">
              <a:buNone/>
            </a:pPr>
            <a:endParaRPr lang="en-US" cap="all" dirty="0" smtClean="0"/>
          </a:p>
          <a:p>
            <a:pPr marL="0" indent="0" algn="r">
              <a:buNone/>
            </a:pPr>
            <a:r>
              <a:rPr lang="en-US" sz="4000" cap="all" dirty="0" smtClean="0"/>
              <a:t>Politics:</a:t>
            </a:r>
          </a:p>
          <a:p>
            <a:pPr marL="0" indent="0" algn="r">
              <a:buNone/>
            </a:pPr>
            <a:r>
              <a:rPr lang="en-US" sz="4000" dirty="0"/>
              <a:t>s</a:t>
            </a:r>
            <a:r>
              <a:rPr lang="en-US" sz="4000" dirty="0" smtClean="0"/>
              <a:t>ocial relations;</a:t>
            </a:r>
          </a:p>
          <a:p>
            <a:pPr marL="0" indent="0" algn="r">
              <a:buNone/>
            </a:pPr>
            <a:r>
              <a:rPr lang="en-US" sz="4000" dirty="0" smtClean="0"/>
              <a:t>power relations, </a:t>
            </a:r>
          </a:p>
          <a:p>
            <a:pPr marL="0" indent="0" algn="r">
              <a:buNone/>
            </a:pPr>
            <a:r>
              <a:rPr lang="en-US" sz="4000" dirty="0" smtClean="0"/>
              <a:t>political organization of society (state);</a:t>
            </a:r>
          </a:p>
          <a:p>
            <a:pPr marL="0" indent="0" algn="r">
              <a:buNone/>
            </a:pPr>
            <a:r>
              <a:rPr lang="en-US" sz="4000" dirty="0" smtClean="0"/>
              <a:t>political institutions, principles, norms, and action.</a:t>
            </a:r>
            <a:endParaRPr lang="en-US" sz="4000" dirty="0"/>
          </a:p>
        </p:txBody>
      </p:sp>
      <p:sp>
        <p:nvSpPr>
          <p:cNvPr id="4" name="Down Arrow 3"/>
          <p:cNvSpPr/>
          <p:nvPr/>
        </p:nvSpPr>
        <p:spPr>
          <a:xfrm>
            <a:off x="10314432" y="1471002"/>
            <a:ext cx="853440" cy="93629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1471001"/>
            <a:ext cx="4648200" cy="29075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4263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420688"/>
          </a:xfrm>
        </p:spPr>
        <p:txBody>
          <a:bodyPr>
            <a:normAutofit/>
          </a:bodyPr>
          <a:lstStyle/>
          <a:p>
            <a:pPr algn="r"/>
            <a:r>
              <a:rPr lang="en-US" sz="1000" b="1" dirty="0" smtClean="0"/>
              <a:t>Political Science, Introduction, Lecture 9</a:t>
            </a:r>
            <a:endParaRPr lang="en-US" sz="1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57263"/>
            <a:ext cx="10515600" cy="5219700"/>
          </a:xfrm>
        </p:spPr>
        <p:txBody>
          <a:bodyPr>
            <a:normAutofit lnSpcReduction="10000"/>
          </a:bodyPr>
          <a:lstStyle/>
          <a:p>
            <a:r>
              <a:rPr lang="en-US" sz="3200" b="1" dirty="0"/>
              <a:t>Politics is a struggle of many interests;</a:t>
            </a:r>
          </a:p>
          <a:p>
            <a:r>
              <a:rPr lang="en-US" sz="3200" b="1" dirty="0"/>
              <a:t>Politics is the management of resource allocation </a:t>
            </a:r>
            <a:r>
              <a:rPr lang="en-GB" sz="3200" b="1" dirty="0"/>
              <a:t>and distribution</a:t>
            </a:r>
            <a:r>
              <a:rPr lang="en-US" sz="3200" b="1" dirty="0"/>
              <a:t>;</a:t>
            </a:r>
          </a:p>
          <a:p>
            <a:r>
              <a:rPr lang="en-US" sz="3200" b="1" dirty="0"/>
              <a:t>Politics is the acquisition, retention and use of power;</a:t>
            </a:r>
          </a:p>
          <a:p>
            <a:r>
              <a:rPr lang="en-US" sz="3200" b="1" dirty="0"/>
              <a:t>Politics is participation in the affairs of the state, its government and governance, definition of the forms, tasks, content of the state's activities;</a:t>
            </a:r>
          </a:p>
          <a:p>
            <a:r>
              <a:rPr lang="en-US" sz="3200" b="1" dirty="0"/>
              <a:t>Politics is a struggle for the right to establish its own rules of the game;</a:t>
            </a:r>
          </a:p>
          <a:p>
            <a:r>
              <a:rPr lang="en-US" sz="3200" b="1" dirty="0" smtClean="0"/>
              <a:t>Politics </a:t>
            </a:r>
            <a:r>
              <a:rPr lang="en-US" sz="3200" b="1" dirty="0"/>
              <a:t>is the art of bringing people together;</a:t>
            </a:r>
          </a:p>
          <a:p>
            <a:r>
              <a:rPr lang="en-US" sz="3200" b="1" dirty="0" smtClean="0"/>
              <a:t>Politics </a:t>
            </a:r>
            <a:r>
              <a:rPr lang="en-US" sz="3200" b="1" dirty="0"/>
              <a:t>is the art of evil in the name of good.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121649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420688"/>
          </a:xfrm>
        </p:spPr>
        <p:txBody>
          <a:bodyPr>
            <a:normAutofit/>
          </a:bodyPr>
          <a:lstStyle/>
          <a:p>
            <a:pPr algn="r"/>
            <a:r>
              <a:rPr lang="en-US" sz="1000" b="1" dirty="0" smtClean="0"/>
              <a:t>Political Science, Introduction, Lecture 9</a:t>
            </a:r>
            <a:endParaRPr lang="en-US" sz="1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2031" y="957263"/>
            <a:ext cx="10931769" cy="5219700"/>
          </a:xfrm>
        </p:spPr>
        <p:txBody>
          <a:bodyPr/>
          <a:lstStyle/>
          <a:p>
            <a:pPr marL="0" indent="0">
              <a:buNone/>
            </a:pPr>
            <a:r>
              <a:rPr lang="en-US" b="1" dirty="0" smtClean="0"/>
              <a:t>FUNCTIONS OF POLITICS:</a:t>
            </a:r>
          </a:p>
          <a:p>
            <a:r>
              <a:rPr lang="en-US" b="1" dirty="0" smtClean="0"/>
              <a:t>expression of the political interests;</a:t>
            </a:r>
          </a:p>
          <a:p>
            <a:r>
              <a:rPr lang="en-US" b="1" dirty="0" smtClean="0"/>
              <a:t>resolution of conflicts and maintenance of social cohesion;</a:t>
            </a:r>
          </a:p>
          <a:p>
            <a:r>
              <a:rPr lang="en-US" b="1" dirty="0" smtClean="0"/>
              <a:t>exercising political leadership;</a:t>
            </a:r>
          </a:p>
          <a:p>
            <a:r>
              <a:rPr lang="en-US" b="1" dirty="0" smtClean="0"/>
              <a:t>government and governance.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/>
          <a:srcRect b="18750"/>
          <a:stretch/>
        </p:blipFill>
        <p:spPr>
          <a:xfrm>
            <a:off x="5662246" y="2690445"/>
            <a:ext cx="6435068" cy="3921370"/>
          </a:xfrm>
          <a:prstGeom prst="rect">
            <a:avLst/>
          </a:prstGeom>
        </p:spPr>
      </p:pic>
      <p:sp>
        <p:nvSpPr>
          <p:cNvPr id="5" name="Action Button: Help 4">
            <a:hlinkClick r:id="" action="ppaction://noaction" highlightClick="1"/>
          </p:cNvPr>
          <p:cNvSpPr/>
          <p:nvPr/>
        </p:nvSpPr>
        <p:spPr>
          <a:xfrm>
            <a:off x="1494692" y="3886200"/>
            <a:ext cx="2743200" cy="2290763"/>
          </a:xfrm>
          <a:prstGeom prst="actionButtonHelp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spcAft>
                <a:spcPts val="0"/>
              </a:spcAft>
            </a:pPr>
            <a:r>
              <a:rPr lang="en-US" b="1" cap="all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what is the state?</a:t>
            </a:r>
            <a:endParaRPr lang="en-US" sz="16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7222410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420688"/>
          </a:xfrm>
        </p:spPr>
        <p:txBody>
          <a:bodyPr>
            <a:normAutofit/>
          </a:bodyPr>
          <a:lstStyle/>
          <a:p>
            <a:pPr algn="r"/>
            <a:r>
              <a:rPr lang="en-US" sz="1000" b="1" dirty="0" smtClean="0"/>
              <a:t>Political Science, Introduction, Lecture 9</a:t>
            </a:r>
            <a:endParaRPr lang="en-US" sz="1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57263"/>
            <a:ext cx="10515600" cy="5219700"/>
          </a:xfrm>
        </p:spPr>
        <p:txBody>
          <a:bodyPr/>
          <a:lstStyle/>
          <a:p>
            <a:pPr marL="0" indent="0" algn="ctr">
              <a:buNone/>
            </a:pPr>
            <a:r>
              <a:rPr lang="en-GB" b="1" cap="all" dirty="0" smtClean="0"/>
              <a:t>State</a:t>
            </a:r>
          </a:p>
          <a:p>
            <a:pPr marL="0" indent="0">
              <a:buNone/>
            </a:pPr>
            <a:r>
              <a:rPr lang="en-US" dirty="0"/>
              <a:t>T</a:t>
            </a:r>
            <a:r>
              <a:rPr lang="en-US" dirty="0" smtClean="0"/>
              <a:t>he state is a human community that successfully claims the monopoly of the legitimate use of physical force within a given territory (</a:t>
            </a:r>
            <a:r>
              <a:rPr lang="en-US" dirty="0" err="1" smtClean="0"/>
              <a:t>M.Weber</a:t>
            </a:r>
            <a:r>
              <a:rPr lang="en-US" dirty="0" smtClean="0"/>
              <a:t>, 1946).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US" dirty="0" smtClean="0"/>
              <a:t>The state as a person of international law should possess the following qualifications: (a) a permanent population; (b) a defined territory; (c) government; and (d) capacity to enter into relations with the other states The Montevideo Convention on the Rights and Duties of States, 1933).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05586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1327</TotalTime>
  <Words>438</Words>
  <Application>Microsoft Office PowerPoint</Application>
  <PresentationFormat>Widescreen</PresentationFormat>
  <Paragraphs>78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23" baseType="lpstr">
      <vt:lpstr>Algerian</vt:lpstr>
      <vt:lpstr>Arial</vt:lpstr>
      <vt:lpstr>Arial Black</vt:lpstr>
      <vt:lpstr>Arial Narrow</vt:lpstr>
      <vt:lpstr>Brush Script MT</vt:lpstr>
      <vt:lpstr>Calibri</vt:lpstr>
      <vt:lpstr>Calibri Light</vt:lpstr>
      <vt:lpstr>Comic Sans MS</vt:lpstr>
      <vt:lpstr>Eras Bold ITC</vt:lpstr>
      <vt:lpstr>Georgia</vt:lpstr>
      <vt:lpstr>Gill Sans Ultra Bold</vt:lpstr>
      <vt:lpstr>Times New Roman</vt:lpstr>
      <vt:lpstr>Office Theme</vt:lpstr>
      <vt:lpstr>Political Science Introduction  Lecture 9</vt:lpstr>
      <vt:lpstr>Political Science, Introduction, Lecture 9</vt:lpstr>
      <vt:lpstr>Political Science, Introduction, Lecture 9</vt:lpstr>
      <vt:lpstr>Political Science, Introduction, Lecture 9</vt:lpstr>
      <vt:lpstr>Political Science, Introduction, Lecture 9</vt:lpstr>
      <vt:lpstr>Political Science, Introduction, Lecture 9</vt:lpstr>
      <vt:lpstr>Political Science, Introduction, Lecture 9</vt:lpstr>
      <vt:lpstr>Political Science, Introduction, Lecture 9</vt:lpstr>
      <vt:lpstr>Political Science, Introduction, Lecture 9</vt:lpstr>
      <vt:lpstr>Political Science, Introduction, Lecture 9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Political Science Introduction  Lecture 9</dc:title>
  <dc:creator>Marem Buzurtanova</dc:creator>
  <cp:lastModifiedBy>Marem Buzurtanova</cp:lastModifiedBy>
  <cp:revision>20</cp:revision>
  <dcterms:created xsi:type="dcterms:W3CDTF">2020-11-08T12:18:41Z</dcterms:created>
  <dcterms:modified xsi:type="dcterms:W3CDTF">2021-09-27T05:45:17Z</dcterms:modified>
</cp:coreProperties>
</file>